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2"/>
  </p:notesMasterIdLst>
  <p:sldIdLst>
    <p:sldId id="261" r:id="rId2"/>
    <p:sldId id="262" r:id="rId3"/>
    <p:sldId id="291" r:id="rId4"/>
    <p:sldId id="264" r:id="rId5"/>
    <p:sldId id="265" r:id="rId6"/>
    <p:sldId id="267" r:id="rId7"/>
    <p:sldId id="268" r:id="rId8"/>
    <p:sldId id="269" r:id="rId9"/>
    <p:sldId id="289" r:id="rId10"/>
    <p:sldId id="278" r:id="rId11"/>
    <p:sldId id="274" r:id="rId12"/>
    <p:sldId id="302" r:id="rId13"/>
    <p:sldId id="276" r:id="rId14"/>
    <p:sldId id="300" r:id="rId15"/>
    <p:sldId id="277" r:id="rId16"/>
    <p:sldId id="280" r:id="rId17"/>
    <p:sldId id="281" r:id="rId18"/>
    <p:sldId id="292" r:id="rId19"/>
    <p:sldId id="270" r:id="rId20"/>
    <p:sldId id="271" r:id="rId21"/>
    <p:sldId id="272" r:id="rId22"/>
    <p:sldId id="303" r:id="rId23"/>
    <p:sldId id="284" r:id="rId24"/>
    <p:sldId id="285" r:id="rId25"/>
    <p:sldId id="286" r:id="rId26"/>
    <p:sldId id="294" r:id="rId27"/>
    <p:sldId id="295" r:id="rId28"/>
    <p:sldId id="296" r:id="rId29"/>
    <p:sldId id="297" r:id="rId30"/>
    <p:sldId id="301" r:id="rId31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3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363" userDrawn="1">
          <p15:clr>
            <a:srgbClr val="A4A3A4"/>
          </p15:clr>
        </p15:guide>
        <p15:guide id="4" pos="5375" userDrawn="1">
          <p15:clr>
            <a:srgbClr val="A4A3A4"/>
          </p15:clr>
        </p15:guide>
        <p15:guide id="5" orient="horz" pos="1139" userDrawn="1">
          <p15:clr>
            <a:srgbClr val="A4A3A4"/>
          </p15:clr>
        </p15:guide>
        <p15:guide id="6" orient="horz" pos="390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1E32"/>
    <a:srgbClr val="FA961E"/>
    <a:srgbClr val="8CC83C"/>
    <a:srgbClr val="41AAE6"/>
    <a:srgbClr val="BE1F33"/>
    <a:srgbClr val="6BBDEB"/>
    <a:srgbClr val="F9A04D"/>
    <a:srgbClr val="5B9BD5"/>
    <a:srgbClr val="A8D5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0" autoAdjust="0"/>
    <p:restoredTop sz="94660"/>
  </p:normalViewPr>
  <p:slideViewPr>
    <p:cSldViewPr snapToGrid="0">
      <p:cViewPr varScale="1">
        <p:scale>
          <a:sx n="72" d="100"/>
          <a:sy n="72" d="100"/>
        </p:scale>
        <p:origin x="1128" y="78"/>
      </p:cViewPr>
      <p:guideLst>
        <p:guide orient="horz" pos="2523"/>
        <p:guide pos="2880"/>
        <p:guide pos="363"/>
        <p:guide pos="5375"/>
        <p:guide orient="horz" pos="1139"/>
        <p:guide orient="horz" pos="390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g>
</file>

<file path=ppt/media/image15.png>
</file>

<file path=ppt/media/image16.jpeg>
</file>

<file path=ppt/media/image17.png>
</file>

<file path=ppt/media/image18.jpg>
</file>

<file path=ppt/media/image19.gif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g>
</file>

<file path=ppt/media/image26.png>
</file>

<file path=ppt/media/image27.jpeg>
</file>

<file path=ppt/media/image28.jp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07E0CA-A630-4417-B19B-6F46A2F73B04}" type="datetimeFigureOut">
              <a:rPr lang="fr-CA" smtClean="0"/>
              <a:t>2017-09-21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D9A75F-E566-4B81-AE8F-FF067C069D18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510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Pourquoi</a:t>
            </a:r>
            <a:r>
              <a:rPr lang="en-CA" dirty="0"/>
              <a:t> un char plus </a:t>
            </a:r>
            <a:r>
              <a:rPr lang="en-CA" dirty="0" err="1"/>
              <a:t>lourd</a:t>
            </a:r>
            <a:r>
              <a:rPr lang="en-CA" dirty="0"/>
              <a:t> </a:t>
            </a:r>
            <a:r>
              <a:rPr lang="en-CA" dirty="0" err="1"/>
              <a:t>est</a:t>
            </a:r>
            <a:r>
              <a:rPr lang="en-CA" dirty="0"/>
              <a:t> </a:t>
            </a:r>
            <a:r>
              <a:rPr lang="en-CA" dirty="0" err="1"/>
              <a:t>moins</a:t>
            </a:r>
            <a:r>
              <a:rPr lang="en-CA" dirty="0"/>
              <a:t> bon </a:t>
            </a:r>
            <a:r>
              <a:rPr lang="en-CA" dirty="0" err="1"/>
              <a:t>en</a:t>
            </a:r>
            <a:r>
              <a:rPr lang="en-CA" dirty="0"/>
              <a:t> </a:t>
            </a:r>
            <a:r>
              <a:rPr lang="en-CA" dirty="0" err="1"/>
              <a:t>virage</a:t>
            </a:r>
            <a:r>
              <a:rPr lang="en-CA" dirty="0"/>
              <a:t> </a:t>
            </a:r>
            <a:r>
              <a:rPr lang="en-CA" dirty="0" err="1"/>
              <a:t>qu’un</a:t>
            </a:r>
            <a:r>
              <a:rPr lang="en-CA" dirty="0"/>
              <a:t> char </a:t>
            </a:r>
            <a:r>
              <a:rPr lang="en-CA" dirty="0" err="1"/>
              <a:t>moins</a:t>
            </a:r>
            <a:r>
              <a:rPr lang="en-CA" dirty="0"/>
              <a:t> </a:t>
            </a:r>
            <a:r>
              <a:rPr lang="en-CA" dirty="0" err="1"/>
              <a:t>lourd</a:t>
            </a:r>
            <a:r>
              <a:rPr lang="en-CA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9A75F-E566-4B81-AE8F-FF067C069D18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27883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En</a:t>
            </a:r>
            <a:r>
              <a:rPr lang="en-CA" dirty="0"/>
              <a:t> accel, plus de </a:t>
            </a:r>
            <a:r>
              <a:rPr lang="en-CA" dirty="0" err="1"/>
              <a:t>tranfert</a:t>
            </a:r>
            <a:r>
              <a:rPr lang="en-CA" dirty="0"/>
              <a:t> de </a:t>
            </a:r>
            <a:r>
              <a:rPr lang="en-CA" dirty="0" err="1"/>
              <a:t>poids</a:t>
            </a:r>
            <a:r>
              <a:rPr lang="en-CA" dirty="0"/>
              <a:t> </a:t>
            </a:r>
            <a:r>
              <a:rPr lang="en-CA" dirty="0" err="1"/>
              <a:t>arriere</a:t>
            </a:r>
            <a:r>
              <a:rPr lang="en-CA" dirty="0"/>
              <a:t>, normal </a:t>
            </a:r>
            <a:r>
              <a:rPr lang="en-CA" dirty="0" err="1"/>
              <a:t>ou</a:t>
            </a:r>
            <a:r>
              <a:rPr lang="en-CA" dirty="0"/>
              <a:t> plus </a:t>
            </a:r>
            <a:r>
              <a:rPr lang="en-CA" dirty="0" err="1"/>
              <a:t>avant</a:t>
            </a:r>
            <a:r>
              <a:rPr lang="en-CA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9A75F-E566-4B81-AE8F-FF067C069D18}" type="slidenum">
              <a:rPr lang="fr-CA" smtClean="0"/>
              <a:t>10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55621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6050" y="4430244"/>
            <a:ext cx="5515689" cy="542363"/>
          </a:xfrm>
        </p:spPr>
        <p:txBody>
          <a:bodyPr anchor="b">
            <a:normAutofit/>
          </a:bodyPr>
          <a:lstStyle>
            <a:lvl1pPr algn="l">
              <a:defRPr sz="2000" b="1" cap="all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2EB2-0DD3-4FA7-B064-C909552C062E}" type="datetime1">
              <a:rPr lang="fr-CA" smtClean="0"/>
              <a:t>2017-09-21</a:t>
            </a:fld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137BD-7706-4717-9D47-306B96F43A2C}" type="slidenum">
              <a:rPr lang="fr-CA" smtClean="0"/>
              <a:pPr/>
              <a:t>‹#›</a:t>
            </a:fld>
            <a:endParaRPr lang="fr-CA" dirty="0"/>
          </a:p>
        </p:txBody>
      </p:sp>
      <p:pic>
        <p:nvPicPr>
          <p:cNvPr id="13" name="Picture 2" descr="Résultats de recherche d'images pour « pour les nuls personnage »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13148" y="2215054"/>
            <a:ext cx="2337827" cy="2994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 Placeholder 23"/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1467856"/>
            <a:ext cx="7416800" cy="1106407"/>
          </a:xfrm>
        </p:spPr>
        <p:txBody>
          <a:bodyPr>
            <a:noAutofit/>
          </a:bodyPr>
          <a:lstStyle>
            <a:lvl1pPr marL="0" indent="0">
              <a:buNone/>
              <a:defRPr sz="3600" b="1" cap="all" baseline="0">
                <a:solidFill>
                  <a:srgbClr val="B91E32"/>
                </a:solidFill>
                <a:latin typeface="+mj-lt"/>
              </a:defRPr>
            </a:lvl1pPr>
          </a:lstStyle>
          <a:p>
            <a:pPr lvl="0"/>
            <a:r>
              <a:rPr lang="fr-CA" dirty="0"/>
              <a:t>TITRE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2686050" y="4816669"/>
            <a:ext cx="76746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fr-CA" sz="2400" b="1" i="1" u="none" strike="noStrike" kern="1200" cap="all" spc="0" normalizeH="0" baseline="0" noProof="0" dirty="0">
                <a:ln>
                  <a:noFill/>
                </a:ln>
                <a:solidFill>
                  <a:srgbClr val="B91E32"/>
                </a:solidFill>
                <a:effectLst/>
                <a:uLnTx/>
                <a:uFillTx/>
                <a:latin typeface="+mj-lt"/>
                <a:ea typeface="Tahoma" charset="0"/>
                <a:cs typeface="Tahoma" charset="0"/>
              </a:rPr>
              <a:t>POLYTECHNIQUE</a:t>
            </a:r>
            <a:r>
              <a:rPr kumimoji="0" lang="fr-CA" sz="2400" b="1" i="1" u="none" strike="noStrike" kern="1200" cap="all" spc="0" normalizeH="0" baseline="0" noProof="0" dirty="0">
                <a:ln>
                  <a:noFill/>
                </a:ln>
                <a:solidFill>
                  <a:srgbClr val="BE1F33"/>
                </a:solidFill>
                <a:effectLst/>
                <a:uLnTx/>
                <a:uFillTx/>
                <a:latin typeface="+mj-lt"/>
                <a:ea typeface="Tahoma" charset="0"/>
                <a:cs typeface="Tahoma" charset="0"/>
              </a:rPr>
              <a:t> </a:t>
            </a:r>
            <a:r>
              <a:rPr kumimoji="0" lang="fr-CA" sz="2400" b="1" i="0" u="none" strike="noStrike" kern="1200" cap="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Tahoma" charset="0"/>
                <a:cs typeface="Tahoma" charset="0"/>
              </a:rPr>
              <a:t>MONTREAL</a:t>
            </a:r>
            <a:endParaRPr lang="fr-CA" sz="1100" b="1" dirty="0">
              <a:latin typeface="+mj-lt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957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37ED-60AB-4EAF-BAF9-CE4EA7C52CAF}" type="datetime1">
              <a:rPr lang="fr-CA" smtClean="0"/>
              <a:t>2017-09-21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85704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B808D-8ED0-4F3E-AC66-B85BFC09BDC4}" type="datetime1">
              <a:rPr lang="fr-CA" smtClean="0"/>
              <a:t>2017-09-21</a:t>
            </a:fld>
            <a:endParaRPr lang="fr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90585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026E6-3167-4471-A851-EEC25C83490F}" type="datetime1">
              <a:rPr lang="fr-CA" smtClean="0"/>
              <a:t>2017-09-21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669040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48E1-4283-4B3D-8C2D-B5F3D35E0EEE}" type="datetime1">
              <a:rPr lang="fr-CA" smtClean="0"/>
              <a:t>2017-09-21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522671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92C00-297E-40A2-8B26-FFBBF12A4440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485955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0C466-2471-44D2-99D0-A732199B59E7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24245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5392" y="233444"/>
            <a:ext cx="8169957" cy="1228609"/>
          </a:xfrm>
        </p:spPr>
        <p:txBody>
          <a:bodyPr wrap="square">
            <a:noAutofit/>
          </a:bodyPr>
          <a:lstStyle>
            <a:lvl1pPr>
              <a:defRPr sz="2800" cap="none" baseline="0"/>
            </a:lvl1pPr>
          </a:lstStyle>
          <a:p>
            <a:r>
              <a:rPr lang="fr-FR" dirty="0"/>
              <a:t>Modifiez le style du titre</a:t>
            </a:r>
            <a:br>
              <a:rPr lang="fr-FR" dirty="0"/>
            </a:br>
            <a:br>
              <a:rPr lang="fr-FR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‹#›</a:t>
            </a:fld>
            <a:endParaRPr lang="fr-CA"/>
          </a:p>
        </p:txBody>
      </p:sp>
      <p:pic>
        <p:nvPicPr>
          <p:cNvPr id="14" name="Imag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9650" y="6112352"/>
            <a:ext cx="1684700" cy="664966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 flipV="1">
            <a:off x="345391" y="1591297"/>
            <a:ext cx="8169957" cy="91828"/>
          </a:xfrm>
          <a:prstGeom prst="rect">
            <a:avLst/>
          </a:prstGeom>
          <a:solidFill>
            <a:srgbClr val="B91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09424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Titre de section">
    <p:bg>
      <p:bgPr>
        <a:solidFill>
          <a:srgbClr val="41AA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318198"/>
            <a:ext cx="7886700" cy="1110938"/>
          </a:xfrm>
        </p:spPr>
        <p:txBody>
          <a:bodyPr anchor="b"/>
          <a:lstStyle>
            <a:lvl1pPr>
              <a:defRPr sz="4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2913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Modifiez les styles du texte du masque</a:t>
            </a:r>
          </a:p>
        </p:txBody>
      </p:sp>
      <p:pic>
        <p:nvPicPr>
          <p:cNvPr id="4" name="Imag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7645"/>
          <a:stretch/>
        </p:blipFill>
        <p:spPr>
          <a:xfrm>
            <a:off x="8250135" y="6040261"/>
            <a:ext cx="713561" cy="664966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Titre de section">
    <p:bg>
      <p:bgPr>
        <a:solidFill>
          <a:srgbClr val="8CC8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318198"/>
            <a:ext cx="7886700" cy="1110938"/>
          </a:xfrm>
        </p:spPr>
        <p:txBody>
          <a:bodyPr anchor="b"/>
          <a:lstStyle>
            <a:lvl1pPr>
              <a:defRPr sz="4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2913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Modifiez les styles du texte du masque</a:t>
            </a:r>
          </a:p>
        </p:txBody>
      </p:sp>
      <p:pic>
        <p:nvPicPr>
          <p:cNvPr id="4" name="Imag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7645"/>
          <a:stretch/>
        </p:blipFill>
        <p:spPr>
          <a:xfrm>
            <a:off x="8250135" y="6040261"/>
            <a:ext cx="713561" cy="664966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Titre de section">
    <p:bg>
      <p:bgPr>
        <a:solidFill>
          <a:srgbClr val="FA96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318198"/>
            <a:ext cx="7886700" cy="1110938"/>
          </a:xfrm>
        </p:spPr>
        <p:txBody>
          <a:bodyPr anchor="b"/>
          <a:lstStyle>
            <a:lvl1pPr>
              <a:defRPr sz="4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2913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Modifiez les styles du texte du masque</a:t>
            </a:r>
          </a:p>
        </p:txBody>
      </p:sp>
      <p:pic>
        <p:nvPicPr>
          <p:cNvPr id="4" name="Imag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7645"/>
          <a:stretch/>
        </p:blipFill>
        <p:spPr>
          <a:xfrm>
            <a:off x="8250135" y="6040261"/>
            <a:ext cx="713561" cy="664966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Titre de section">
    <p:bg>
      <p:bgPr>
        <a:solidFill>
          <a:srgbClr val="B9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318198"/>
            <a:ext cx="7886700" cy="1110938"/>
          </a:xfrm>
        </p:spPr>
        <p:txBody>
          <a:bodyPr anchor="b"/>
          <a:lstStyle>
            <a:lvl1pPr>
              <a:defRPr sz="4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2913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Modifiez les styles du texte du masque</a:t>
            </a:r>
          </a:p>
        </p:txBody>
      </p:sp>
      <p:pic>
        <p:nvPicPr>
          <p:cNvPr id="5" name="Imag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7645"/>
          <a:stretch/>
        </p:blipFill>
        <p:spPr>
          <a:xfrm>
            <a:off x="8250135" y="6040261"/>
            <a:ext cx="713561" cy="664966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D91F-A1FC-46B0-9497-6AC71A26A115}" type="datetime1">
              <a:rPr lang="fr-CA" smtClean="0"/>
              <a:t>2017-09-21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‹#›</a:t>
            </a:fld>
            <a:endParaRPr lang="fr-CA"/>
          </a:p>
        </p:txBody>
      </p:sp>
      <p:sp>
        <p:nvSpPr>
          <p:cNvPr id="8" name="Rectangle 7"/>
          <p:cNvSpPr/>
          <p:nvPr userDrawn="1"/>
        </p:nvSpPr>
        <p:spPr>
          <a:xfrm flipV="1">
            <a:off x="345391" y="1591297"/>
            <a:ext cx="8169957" cy="91828"/>
          </a:xfrm>
          <a:prstGeom prst="rect">
            <a:avLst/>
          </a:prstGeom>
          <a:solidFill>
            <a:srgbClr val="B91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79726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4388" y="1825625"/>
            <a:ext cx="7700962" cy="4351338"/>
          </a:xfrm>
        </p:spPr>
        <p:txBody>
          <a:bodyPr/>
          <a:lstStyle/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‹#›</a:t>
            </a:fld>
            <a:endParaRPr lang="fr-CA"/>
          </a:p>
        </p:txBody>
      </p:sp>
      <p:cxnSp>
        <p:nvCxnSpPr>
          <p:cNvPr id="16" name="Connecteur droit 15"/>
          <p:cNvCxnSpPr/>
          <p:nvPr userDrawn="1"/>
        </p:nvCxnSpPr>
        <p:spPr>
          <a:xfrm>
            <a:off x="261168" y="1497051"/>
            <a:ext cx="6860394" cy="0"/>
          </a:xfrm>
          <a:prstGeom prst="line">
            <a:avLst/>
          </a:prstGeom>
          <a:ln w="50800">
            <a:solidFill>
              <a:srgbClr val="BE1F33"/>
            </a:solidFill>
          </a:ln>
          <a:effectLst>
            <a:outerShdw blurRad="50800" dist="254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9650" y="6112352"/>
            <a:ext cx="1684700" cy="66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917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54044-DB6C-48CB-A21B-3997DF434E9B}" type="datetime1">
              <a:rPr lang="fr-CA" smtClean="0"/>
              <a:t>2017-09-21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77292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F96F5-582E-413A-B77C-B61C58678025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F992D-4475-4F83-BF8B-5C3C07979A7E}" type="slidenum">
              <a:rPr lang="fr-CA" smtClean="0"/>
              <a:pPr/>
              <a:t>‹#›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681063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5" r:id="rId3"/>
    <p:sldLayoutId id="2147483676" r:id="rId4"/>
    <p:sldLayoutId id="2147483677" r:id="rId5"/>
    <p:sldLayoutId id="2147483678" r:id="rId6"/>
    <p:sldLayoutId id="2147483664" r:id="rId7"/>
    <p:sldLayoutId id="2147483672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300" b="0" kern="1200" cap="none" baseline="0">
          <a:solidFill>
            <a:schemeClr val="tx1"/>
          </a:solidFill>
          <a:latin typeface="+mn-lt"/>
          <a:ea typeface="Tahoma" charset="0"/>
          <a:cs typeface="Tahom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Tx/>
        <a:buChar char="‒"/>
        <a:defRPr sz="2800" kern="1200">
          <a:solidFill>
            <a:schemeClr val="tx1"/>
          </a:solidFill>
          <a:latin typeface="+mn-lt"/>
          <a:ea typeface="Tahoma" charset="0"/>
          <a:cs typeface="Tahoma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Tx/>
        <a:buChar char="‒"/>
        <a:defRPr sz="2400" kern="1200">
          <a:solidFill>
            <a:schemeClr val="tx1"/>
          </a:solidFill>
          <a:latin typeface="+mn-lt"/>
          <a:ea typeface="Tahoma" charset="0"/>
          <a:cs typeface="Tahoma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Tx/>
        <a:buChar char="‒"/>
        <a:defRPr sz="2000" kern="1200">
          <a:solidFill>
            <a:schemeClr val="tx1"/>
          </a:solidFill>
          <a:latin typeface="+mn-lt"/>
          <a:ea typeface="Tahoma" charset="0"/>
          <a:cs typeface="Tahoma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Tx/>
        <a:buChar char="‒"/>
        <a:defRPr sz="1800" kern="1200">
          <a:solidFill>
            <a:schemeClr val="tx1"/>
          </a:solidFill>
          <a:latin typeface="+mn-lt"/>
          <a:ea typeface="Tahoma" charset="0"/>
          <a:cs typeface="Tahoma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Tx/>
        <a:buChar char="‒"/>
        <a:defRPr sz="1800" kern="1200">
          <a:solidFill>
            <a:schemeClr val="tx1"/>
          </a:solidFill>
          <a:latin typeface="+mn-lt"/>
          <a:ea typeface="Tahoma" charset="0"/>
          <a:cs typeface="Tahoma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The more </a:t>
            </a:r>
            <a:r>
              <a:rPr lang="fr-CA" dirty="0" err="1"/>
              <a:t>you</a:t>
            </a:r>
            <a:r>
              <a:rPr lang="fr-CA" dirty="0"/>
              <a:t> know #2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1</a:t>
            </a:fld>
            <a:endParaRPr lang="fr-CA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CA" sz="4000" dirty="0"/>
              <a:t>LES PNEUS</a:t>
            </a:r>
          </a:p>
          <a:p>
            <a:r>
              <a:rPr lang="mr-IN" sz="2000" dirty="0">
                <a:solidFill>
                  <a:schemeClr val="tx1"/>
                </a:solidFill>
              </a:rPr>
              <a:t>…</a:t>
            </a:r>
            <a:r>
              <a:rPr lang="fr-CA" sz="2000" dirty="0">
                <a:solidFill>
                  <a:schemeClr val="tx1"/>
                </a:solidFill>
              </a:rPr>
              <a:t>Pour les nuls</a:t>
            </a:r>
          </a:p>
        </p:txBody>
      </p:sp>
    </p:spTree>
    <p:extLst>
      <p:ext uri="{BB962C8B-B14F-4D97-AF65-F5344CB8AC3E}">
        <p14:creationId xmlns:p14="http://schemas.microsoft.com/office/powerpoint/2010/main" val="394055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Force verticale – Tire </a:t>
            </a:r>
            <a:r>
              <a:rPr lang="fr-CA" dirty="0" err="1"/>
              <a:t>Sensitivity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Effet de la force verticale de moins en moins importante</a:t>
            </a:r>
          </a:p>
          <a:p>
            <a:r>
              <a:rPr lang="fr-CA" dirty="0"/>
              <a:t>Transfert de poids est négatif à cause de ça</a:t>
            </a:r>
          </a:p>
          <a:p>
            <a:endParaRPr lang="fr-CA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8148" y="2713781"/>
            <a:ext cx="3056608" cy="3108988"/>
          </a:xfrm>
          <a:prstGeom prst="rect">
            <a:avLst/>
          </a:prstGeom>
        </p:spPr>
      </p:pic>
      <p:pic>
        <p:nvPicPr>
          <p:cNvPr id="1026" name="Picture 2" descr="http://racingcardynamics.com/wp-content/uploads/2014/10/Post1.1Figure8.jpg">
            <a:extLst>
              <a:ext uri="{FF2B5EF4-FFF2-40B4-BE49-F238E27FC236}">
                <a16:creationId xmlns:a16="http://schemas.microsoft.com/office/drawing/2014/main" id="{7D67DEB9-10F1-4DB6-A3C5-CA6D71847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4958" y="2707250"/>
            <a:ext cx="3733678" cy="3115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594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Slip angle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28650" y="1825625"/>
            <a:ext cx="5033114" cy="4351338"/>
          </a:xfrm>
        </p:spPr>
        <p:txBody>
          <a:bodyPr>
            <a:normAutofit/>
          </a:bodyPr>
          <a:lstStyle/>
          <a:p>
            <a:r>
              <a:rPr lang="fr-CA" dirty="0"/>
              <a:t>Angle de déformation du pneu</a:t>
            </a:r>
          </a:p>
          <a:p>
            <a:r>
              <a:rPr lang="fr-CA" dirty="0"/>
              <a:t>Quand le slip angle augmente:</a:t>
            </a:r>
          </a:p>
          <a:p>
            <a:pPr lvl="1"/>
            <a:r>
              <a:rPr lang="fr-CA" dirty="0"/>
              <a:t>Déformation latérale du pneu</a:t>
            </a:r>
          </a:p>
          <a:p>
            <a:pPr lvl="1"/>
            <a:r>
              <a:rPr lang="fr-CA" dirty="0"/>
              <a:t>Un moment </a:t>
            </a:r>
            <a:r>
              <a:rPr lang="fr-CA" dirty="0" err="1"/>
              <a:t>Mz</a:t>
            </a:r>
            <a:endParaRPr lang="fr-CA" dirty="0"/>
          </a:p>
          <a:p>
            <a:pPr lvl="1"/>
            <a:r>
              <a:rPr lang="fr-CA" dirty="0"/>
              <a:t>Changement de la forme du contact</a:t>
            </a:r>
            <a:br>
              <a:rPr lang="fr-CA" dirty="0"/>
            </a:br>
            <a:r>
              <a:rPr lang="fr-CA" dirty="0"/>
              <a:t>patch</a:t>
            </a:r>
          </a:p>
          <a:p>
            <a:pPr lvl="1"/>
            <a:r>
              <a:rPr lang="fr-CA" dirty="0"/>
              <a:t>Modification de la distribution de la </a:t>
            </a:r>
            <a:br>
              <a:rPr lang="fr-CA" dirty="0"/>
            </a:br>
            <a:r>
              <a:rPr lang="fr-CA" dirty="0"/>
              <a:t>force dans le contact patch</a:t>
            </a:r>
          </a:p>
          <a:p>
            <a:r>
              <a:rPr lang="fr-CA" dirty="0"/>
              <a:t>Comment le trouver:</a:t>
            </a:r>
          </a:p>
          <a:p>
            <a:pPr lvl="1"/>
            <a:r>
              <a:rPr lang="fr-CA" dirty="0"/>
              <a:t>Sur les machines de tests, le slip angle égal le </a:t>
            </a:r>
            <a:r>
              <a:rPr lang="fr-CA" dirty="0" err="1"/>
              <a:t>steering</a:t>
            </a:r>
            <a:r>
              <a:rPr lang="fr-CA" dirty="0"/>
              <a:t> angle</a:t>
            </a:r>
          </a:p>
          <a:p>
            <a:pPr lvl="1"/>
            <a:r>
              <a:rPr lang="fr-CA" dirty="0"/>
              <a:t>À l’extérieur, tu as besoin des </a:t>
            </a:r>
            <a:r>
              <a:rPr lang="fr-CA" dirty="0" err="1"/>
              <a:t>optical</a:t>
            </a:r>
            <a:r>
              <a:rPr lang="fr-CA" dirty="0"/>
              <a:t> </a:t>
            </a:r>
            <a:r>
              <a:rPr lang="fr-CA" dirty="0" err="1"/>
              <a:t>sensor</a:t>
            </a:r>
            <a:r>
              <a:rPr lang="fr-CA" dirty="0"/>
              <a:t>, ou d’un programme Matlab et une GoPro ou autre moyens ghetto.</a:t>
            </a:r>
          </a:p>
          <a:p>
            <a:pPr lvl="1"/>
            <a:endParaRPr lang="fr-CA" dirty="0"/>
          </a:p>
          <a:p>
            <a:pPr lvl="1"/>
            <a:endParaRPr lang="fr-CA" dirty="0"/>
          </a:p>
          <a:p>
            <a:endParaRPr lang="fr-CA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895" y="2217604"/>
            <a:ext cx="2399385" cy="356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606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08EF2-6674-461C-9C91-240228996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Slip angle - </a:t>
            </a:r>
            <a:r>
              <a:rPr lang="en-CA" dirty="0" err="1"/>
              <a:t>Exemple</a:t>
            </a:r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82E01FE-786A-4620-B206-32416AE385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808" y="1918390"/>
            <a:ext cx="5361220" cy="395488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88508-964C-4AD1-93AA-64B7C6CD2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C7803-3265-4AB3-BD38-26BB817E7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12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00805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Force latérale vs slip angle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ce réservé du contenu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5"/>
                <a:ext cx="3943350" cy="4351338"/>
              </a:xfrm>
            </p:spPr>
            <p:txBody>
              <a:bodyPr/>
              <a:lstStyle/>
              <a:p>
                <a:r>
                  <a:rPr lang="fr-CA" dirty="0"/>
                  <a:t>Peak latérale à un certain slip angle (différents pour tous les pneus)</a:t>
                </a:r>
              </a:p>
              <a:p>
                <a:r>
                  <a:rPr lang="fr-CA" dirty="0"/>
                  <a:t>Pas dépendant des autres</a:t>
                </a:r>
                <a:br>
                  <a:rPr lang="fr-CA" dirty="0"/>
                </a:br>
                <a:r>
                  <a:rPr lang="fr-CA" dirty="0"/>
                  <a:t>coefficients!</a:t>
                </a:r>
              </a:p>
              <a:p>
                <a:r>
                  <a:rPr lang="fr-CA" dirty="0"/>
                  <a:t>On définit le « </a:t>
                </a:r>
                <a:r>
                  <a:rPr lang="fr-CA" dirty="0" err="1"/>
                  <a:t>cornering</a:t>
                </a:r>
                <a:br>
                  <a:rPr lang="fr-CA" dirty="0"/>
                </a:br>
                <a:r>
                  <a:rPr lang="fr-CA" dirty="0" err="1"/>
                  <a:t>stiffness</a:t>
                </a:r>
                <a:r>
                  <a:rPr lang="fr-CA" dirty="0"/>
                  <a:t> » par la pente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fr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fr-CA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fr-CA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fr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  <m:r>
                      <a:rPr lang="fr-CA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fr-CA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fr-CA" dirty="0"/>
                  <a:t> (N/</a:t>
                </a:r>
                <a:r>
                  <a:rPr lang="fr-CA" dirty="0" err="1"/>
                  <a:t>deg</a:t>
                </a:r>
                <a:r>
                  <a:rPr lang="fr-CA" dirty="0"/>
                  <a:t>)</a:t>
                </a:r>
              </a:p>
              <a:p>
                <a:pPr lvl="1"/>
                <a:r>
                  <a:rPr lang="fr-CA" dirty="0"/>
                  <a:t>Plus le </a:t>
                </a:r>
                <a:r>
                  <a:rPr lang="fr-CA" dirty="0" err="1"/>
                  <a:t>cornering</a:t>
                </a:r>
                <a:r>
                  <a:rPr lang="fr-CA" dirty="0"/>
                  <a:t> </a:t>
                </a:r>
                <a:r>
                  <a:rPr lang="fr-CA" dirty="0" err="1"/>
                  <a:t>stifness</a:t>
                </a:r>
                <a:r>
                  <a:rPr lang="fr-CA" dirty="0"/>
                  <a:t> est élevé, plus le pneu est réactif, </a:t>
                </a:r>
              </a:p>
              <a:p>
                <a:pPr lvl="1"/>
                <a:endParaRPr lang="fr-CA" dirty="0"/>
              </a:p>
              <a:p>
                <a:pPr lvl="1"/>
                <a:endParaRPr lang="fr-CA" dirty="0"/>
              </a:p>
              <a:p>
                <a:endParaRPr lang="fr-CA" dirty="0"/>
              </a:p>
            </p:txBody>
          </p:sp>
        </mc:Choice>
        <mc:Fallback>
          <p:sp>
            <p:nvSpPr>
              <p:cNvPr id="3" name="Espace réservé du conten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5"/>
                <a:ext cx="3943350" cy="4351338"/>
              </a:xfrm>
              <a:blipFill>
                <a:blip r:embed="rId2"/>
                <a:stretch>
                  <a:fillRect l="-773" t="-98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http://1.bp.blogspot.com/-_zjXCT8lH0U/UIWXEP8DnKI/AAAAAAAAARU/lrGi8Jgjq80/s1600/Slip+Angle+Graph.jpg">
            <a:extLst>
              <a:ext uri="{FF2B5EF4-FFF2-40B4-BE49-F238E27FC236}">
                <a16:creationId xmlns:a16="http://schemas.microsoft.com/office/drawing/2014/main" id="{A46B8316-C07C-4BF8-8167-F6A3A6CA0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292626"/>
            <a:ext cx="3161246" cy="3610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1893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18CA8-73BC-4F48-B0B8-6C5EAD512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Aligning torque vs Slip angle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7CF90-9DB5-495D-84F4-A80DD4082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La force </a:t>
            </a:r>
            <a:r>
              <a:rPr lang="en-CA" dirty="0" err="1"/>
              <a:t>latérale</a:t>
            </a:r>
            <a:r>
              <a:rPr lang="en-CA" dirty="0"/>
              <a:t> </a:t>
            </a:r>
            <a:r>
              <a:rPr lang="en-CA" dirty="0" err="1"/>
              <a:t>maximale</a:t>
            </a:r>
            <a:r>
              <a:rPr lang="en-CA" dirty="0"/>
              <a:t> du </a:t>
            </a:r>
            <a:r>
              <a:rPr lang="en-CA" dirty="0" err="1"/>
              <a:t>pneu</a:t>
            </a:r>
            <a:r>
              <a:rPr lang="en-CA" dirty="0"/>
              <a:t> se </a:t>
            </a:r>
            <a:r>
              <a:rPr lang="en-CA" dirty="0" err="1"/>
              <a:t>trouve</a:t>
            </a:r>
            <a:r>
              <a:rPr lang="en-CA" dirty="0"/>
              <a:t> </a:t>
            </a:r>
            <a:r>
              <a:rPr lang="en-CA" dirty="0" err="1"/>
              <a:t>généralement</a:t>
            </a:r>
            <a:r>
              <a:rPr lang="en-CA" dirty="0"/>
              <a:t> un </a:t>
            </a:r>
            <a:r>
              <a:rPr lang="en-CA" dirty="0" err="1"/>
              <a:t>peu</a:t>
            </a:r>
            <a:r>
              <a:rPr lang="en-CA" dirty="0"/>
              <a:t> passé le point </a:t>
            </a:r>
            <a:r>
              <a:rPr lang="en-CA" dirty="0" err="1"/>
              <a:t>où</a:t>
            </a:r>
            <a:r>
              <a:rPr lang="en-CA" dirty="0"/>
              <a:t> le couple </a:t>
            </a:r>
            <a:r>
              <a:rPr lang="en-CA" dirty="0" err="1"/>
              <a:t>est</a:t>
            </a:r>
            <a:r>
              <a:rPr lang="en-CA" dirty="0"/>
              <a:t> maximal </a:t>
            </a:r>
            <a:r>
              <a:rPr lang="en-CA" dirty="0" err="1"/>
              <a:t>dans</a:t>
            </a:r>
            <a:r>
              <a:rPr lang="en-CA" dirty="0"/>
              <a:t> le volant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26162-0C25-4F8A-8F7A-27EC218FF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49ADD-E48B-4D7C-9103-72B38DAEB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14</a:t>
            </a:fld>
            <a:endParaRPr lang="fr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D282AF-9417-4772-82D1-DD0909BF8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113" y="2438400"/>
            <a:ext cx="4227563" cy="363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853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Slip ratio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Distance parcourue par le centre de la roue: </a:t>
            </a:r>
            <a:r>
              <a:rPr lang="fr-CA" dirty="0" err="1"/>
              <a:t>Xwc</a:t>
            </a:r>
            <a:endParaRPr lang="fr-CA" dirty="0"/>
          </a:p>
          <a:p>
            <a:r>
              <a:rPr lang="fr-CA" dirty="0"/>
              <a:t>Distance parcourue entre l’axe de rotation et le sol: </a:t>
            </a:r>
            <a:r>
              <a:rPr lang="fr-CA" dirty="0" err="1"/>
              <a:t>Xst</a:t>
            </a:r>
            <a:endParaRPr lang="fr-CA" dirty="0"/>
          </a:p>
          <a:p>
            <a:pPr marL="0" indent="0">
              <a:buNone/>
            </a:pPr>
            <a:r>
              <a:rPr lang="fr-CA" dirty="0"/>
              <a:t>Plus facile à mesurer que le slip angle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3307913"/>
            <a:ext cx="4011627" cy="267441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901" y="3395596"/>
            <a:ext cx="4034896" cy="245135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ZoneTexte 5"/>
              <p:cNvSpPr txBox="1"/>
              <p:nvPr/>
            </p:nvSpPr>
            <p:spPr>
              <a:xfrm>
                <a:off x="5542175" y="1944519"/>
                <a:ext cx="2492347" cy="846194"/>
              </a:xfrm>
              <a:prstGeom prst="rect">
                <a:avLst/>
              </a:prstGeom>
              <a:noFill/>
              <a:ln w="19050">
                <a:solidFill>
                  <a:srgbClr val="41719C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CA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CA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fr-CA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fr-CA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CA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CA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r-CA" sz="2400" i="1">
                                  <a:latin typeface="Cambria Math" panose="02040503050406030204" pitchFamily="18" charset="0"/>
                                </a:rPr>
                                <m:t>𝑤𝑐</m:t>
                              </m:r>
                            </m:sub>
                          </m:sSub>
                          <m:sSub>
                            <m:sSubPr>
                              <m:ctrlPr>
                                <a:rPr lang="fr-CA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CA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fr-CA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r-CA" sz="2400" i="1">
                                  <a:latin typeface="Cambria Math" panose="02040503050406030204" pitchFamily="18" charset="0"/>
                                </a:rPr>
                                <m:t>𝑆𝑇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CA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CA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r-CA" sz="2400" i="1">
                                  <a:latin typeface="Cambria Math" panose="02040503050406030204" pitchFamily="18" charset="0"/>
                                </a:rPr>
                                <m:t>𝑤𝑐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fr-CA" sz="2400" dirty="0"/>
              </a:p>
            </p:txBody>
          </p:sp>
        </mc:Choice>
        <mc:Fallback>
          <p:sp>
            <p:nvSpPr>
              <p:cNvPr id="6" name="ZoneTexte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2175" y="1944519"/>
                <a:ext cx="2492347" cy="84619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19050">
                <a:solidFill>
                  <a:srgbClr val="41719C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3851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Angle d’inclinaison - camber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28650" y="1825625"/>
            <a:ext cx="4155385" cy="4351338"/>
          </a:xfrm>
        </p:spPr>
        <p:txBody>
          <a:bodyPr/>
          <a:lstStyle/>
          <a:p>
            <a:r>
              <a:rPr lang="fr-CA" dirty="0"/>
              <a:t>CAMBER BANG BRUH</a:t>
            </a:r>
          </a:p>
          <a:p>
            <a:r>
              <a:rPr lang="fr-CA" dirty="0"/>
              <a:t>Négatif vers l’intérieur de la voiture</a:t>
            </a:r>
          </a:p>
          <a:p>
            <a:r>
              <a:rPr lang="fr-CA" dirty="0"/>
              <a:t>Lors qu’il est incliné, le pneu génère une force appelée « Camber </a:t>
            </a:r>
            <a:r>
              <a:rPr lang="fr-CA" dirty="0" err="1"/>
              <a:t>thrust</a:t>
            </a:r>
            <a:r>
              <a:rPr lang="fr-CA" dirty="0"/>
              <a:t> » (même à 0 slip angle)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388" y="1915194"/>
            <a:ext cx="3391237" cy="225861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374" y="4420909"/>
            <a:ext cx="2767251" cy="155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854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Autres paramètres qui influencent le comportement d’un pneu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28650" y="1825625"/>
            <a:ext cx="3400011" cy="4351338"/>
          </a:xfrm>
        </p:spPr>
        <p:txBody>
          <a:bodyPr/>
          <a:lstStyle/>
          <a:p>
            <a:pPr marL="0" indent="0">
              <a:buNone/>
            </a:pPr>
            <a:r>
              <a:rPr lang="fr-CA" sz="1800" b="1" dirty="0">
                <a:solidFill>
                  <a:srgbClr val="B91E32"/>
                </a:solidFill>
              </a:rPr>
              <a:t>VITESSE</a:t>
            </a:r>
          </a:p>
          <a:p>
            <a:r>
              <a:rPr lang="fr-CA" dirty="0"/>
              <a:t>Le pneu n’a pas le temps de se déformer et de pénétrer la route</a:t>
            </a:r>
          </a:p>
          <a:p>
            <a:r>
              <a:rPr lang="fr-CA" dirty="0"/>
              <a:t>À haute vitesse le Fy n’est pas le même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87F78E71-92E7-4DB3-9AD6-00B127F0AA67}"/>
              </a:ext>
            </a:extLst>
          </p:cNvPr>
          <p:cNvSpPr txBox="1">
            <a:spLocks/>
          </p:cNvSpPr>
          <p:nvPr/>
        </p:nvSpPr>
        <p:spPr>
          <a:xfrm>
            <a:off x="4439478" y="1825625"/>
            <a:ext cx="4075872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lang="fr-CA" sz="1800" b="1" dirty="0">
                <a:solidFill>
                  <a:srgbClr val="B91E32"/>
                </a:solidFill>
              </a:rPr>
              <a:t>TEMPÉRATURE</a:t>
            </a:r>
          </a:p>
          <a:p>
            <a:r>
              <a:rPr lang="fr-CA" dirty="0"/>
              <a:t>Chaque pneu a une température optimale d’utilisation</a:t>
            </a:r>
          </a:p>
          <a:p>
            <a:r>
              <a:rPr lang="fr-CA" dirty="0"/>
              <a:t>Donne des signes sur le setup (Camber)</a:t>
            </a:r>
          </a:p>
          <a:p>
            <a:r>
              <a:rPr lang="fr-CA" dirty="0"/>
              <a:t>Relativement simple à mesurer et vérifier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FC29016F-BC79-4BD9-967C-6BE15C8163C2}"/>
              </a:ext>
            </a:extLst>
          </p:cNvPr>
          <p:cNvSpPr txBox="1">
            <a:spLocks/>
          </p:cNvSpPr>
          <p:nvPr/>
        </p:nvSpPr>
        <p:spPr>
          <a:xfrm>
            <a:off x="628649" y="4149381"/>
            <a:ext cx="7886700" cy="20275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A" sz="1800" b="1" dirty="0">
                <a:solidFill>
                  <a:srgbClr val="B91E32"/>
                </a:solidFill>
              </a:rPr>
              <a:t>PRESSION DES PNEUS</a:t>
            </a:r>
            <a:endParaRPr lang="fr-CA" dirty="0"/>
          </a:p>
          <a:p>
            <a:r>
              <a:rPr lang="fr-CA" dirty="0"/>
              <a:t>Effets sur le </a:t>
            </a:r>
            <a:r>
              <a:rPr lang="fr-CA" dirty="0" err="1"/>
              <a:t>cornering</a:t>
            </a:r>
            <a:r>
              <a:rPr lang="fr-CA" dirty="0"/>
              <a:t> </a:t>
            </a:r>
            <a:r>
              <a:rPr lang="fr-CA" dirty="0" err="1"/>
              <a:t>stiffness</a:t>
            </a:r>
            <a:r>
              <a:rPr lang="fr-CA" dirty="0"/>
              <a:t>, la force maximale et la répartition de la force</a:t>
            </a:r>
          </a:p>
          <a:p>
            <a:r>
              <a:rPr lang="fr-CA" dirty="0"/>
              <a:t>Affecte l’usure du pneu</a:t>
            </a:r>
          </a:p>
          <a:p>
            <a:r>
              <a:rPr lang="fr-CA" dirty="0"/>
              <a:t>LE PLUS DE GAIN À ALLER CHERCHER FACILEMENT</a:t>
            </a:r>
          </a:p>
        </p:txBody>
      </p:sp>
    </p:spTree>
    <p:extLst>
      <p:ext uri="{BB962C8B-B14F-4D97-AF65-F5344CB8AC3E}">
        <p14:creationId xmlns:p14="http://schemas.microsoft.com/office/powerpoint/2010/main" val="1303822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26BF6F8-F555-40E5-AF81-4F092AA18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Comment </a:t>
            </a:r>
            <a:r>
              <a:rPr lang="en-CA" dirty="0" err="1"/>
              <a:t>Caractériser</a:t>
            </a:r>
            <a:r>
              <a:rPr lang="en-CA" dirty="0"/>
              <a:t> un PNEU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153671-002F-4077-9403-A19B84F5E7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81B3A-B4AD-4795-A75F-7ADA88942FF1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057400" cy="365125"/>
          </a:xfrm>
        </p:spPr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949BC6-9F4E-47FD-974B-F0B49D9169F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356350"/>
            <a:ext cx="2057400" cy="365125"/>
          </a:xfrm>
        </p:spPr>
        <p:txBody>
          <a:bodyPr/>
          <a:lstStyle/>
          <a:p>
            <a:fld id="{E8A09C54-94E0-4E64-84A0-5603019BC6C1}" type="slidenum">
              <a:rPr lang="fr-CA" smtClean="0"/>
              <a:t>18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490152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Tire Test Consortium est un 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Usage de pneus intensif en laboratoire (</a:t>
            </a:r>
            <a:r>
              <a:rPr lang="fr-CA" dirty="0" err="1"/>
              <a:t>Calspan</a:t>
            </a:r>
            <a:r>
              <a:rPr lang="fr-CA" dirty="0"/>
              <a:t>)</a:t>
            </a:r>
          </a:p>
          <a:p>
            <a:endParaRPr lang="fr-CA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661" y="2646497"/>
            <a:ext cx="6702677" cy="270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693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But de la présentation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Se familiariser avec les termes et les concepts des pneus et de leurs impacts sur la voiture</a:t>
            </a:r>
          </a:p>
          <a:p>
            <a:r>
              <a:rPr lang="fr-CA" dirty="0"/>
              <a:t>Comprendre l’effet des pneus sur les différentes sections (la suspension, le moteur, l’aérodynamique sont la pour maximiser l’usage des pneus)</a:t>
            </a:r>
          </a:p>
          <a:p>
            <a:r>
              <a:rPr lang="fr-CA" dirty="0"/>
              <a:t>Votre implication dans le </a:t>
            </a:r>
            <a:r>
              <a:rPr lang="fr-CA" dirty="0" err="1"/>
              <a:t>Vehicle</a:t>
            </a:r>
            <a:r>
              <a:rPr lang="fr-CA" dirty="0"/>
              <a:t> Dynamics!</a:t>
            </a:r>
          </a:p>
          <a:p>
            <a:endParaRPr lang="fr-CA" dirty="0"/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A8D1B59E-BF35-4301-8499-B726B2D93A8C}"/>
              </a:ext>
            </a:extLst>
          </p:cNvPr>
          <p:cNvSpPr txBox="1">
            <a:spLocks/>
          </p:cNvSpPr>
          <p:nvPr/>
        </p:nvSpPr>
        <p:spPr>
          <a:xfrm>
            <a:off x="487020" y="3365189"/>
            <a:ext cx="7886700" cy="12722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A" sz="1800" b="1" dirty="0">
                <a:solidFill>
                  <a:srgbClr val="B91E32"/>
                </a:solidFill>
              </a:rPr>
              <a:t>L’IMPORTANCE DES PNEUS</a:t>
            </a:r>
          </a:p>
          <a:p>
            <a:r>
              <a:rPr lang="fr-CA" dirty="0"/>
              <a:t>La seule composante qui touche au sol!</a:t>
            </a:r>
          </a:p>
          <a:p>
            <a:r>
              <a:rPr lang="fr-CA" dirty="0"/>
              <a:t>Le seul feedback que le pilote peux recevoir</a:t>
            </a:r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3160776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Test des pneus à l’extérieur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On en fait implicitement, mais ça pourrait être mieux contrôlé</a:t>
            </a:r>
          </a:p>
          <a:p>
            <a:r>
              <a:rPr lang="fr-CA" dirty="0"/>
              <a:t>Doit utiliser des « </a:t>
            </a:r>
            <a:r>
              <a:rPr lang="fr-CA" dirty="0" err="1"/>
              <a:t>wheel</a:t>
            </a:r>
            <a:r>
              <a:rPr lang="fr-CA" dirty="0"/>
              <a:t> force </a:t>
            </a:r>
            <a:r>
              <a:rPr lang="fr-CA" dirty="0" err="1"/>
              <a:t>transducers</a:t>
            </a:r>
            <a:r>
              <a:rPr lang="fr-CA" dirty="0"/>
              <a:t> »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9898" y="2832022"/>
            <a:ext cx="7164204" cy="276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9824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Avantages de chacun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>
          <a:xfrm>
            <a:off x="628650" y="1825625"/>
            <a:ext cx="2949437" cy="4351338"/>
          </a:xfrm>
        </p:spPr>
        <p:txBody>
          <a:bodyPr numCol="1"/>
          <a:lstStyle/>
          <a:p>
            <a:pPr marL="0" indent="0">
              <a:buNone/>
            </a:pPr>
            <a:r>
              <a:rPr lang="fr-CA" sz="1800" b="1" dirty="0"/>
              <a:t>Intérieur</a:t>
            </a:r>
          </a:p>
          <a:p>
            <a:r>
              <a:rPr lang="fr-CA" dirty="0"/>
              <a:t>Environnement </a:t>
            </a:r>
            <a:r>
              <a:rPr lang="fr-CA" dirty="0" err="1"/>
              <a:t>controlé</a:t>
            </a:r>
            <a:endParaRPr lang="fr-CA" dirty="0"/>
          </a:p>
          <a:p>
            <a:r>
              <a:rPr lang="fr-CA" dirty="0"/>
              <a:t>Facilement contrôlable</a:t>
            </a:r>
          </a:p>
          <a:p>
            <a:r>
              <a:rPr lang="fr-CA" dirty="0" err="1"/>
              <a:t>Répetable</a:t>
            </a:r>
            <a:endParaRPr lang="fr-CA" dirty="0"/>
          </a:p>
          <a:p>
            <a:endParaRPr lang="fr-CA" dirty="0"/>
          </a:p>
        </p:txBody>
      </p:sp>
      <p:sp>
        <p:nvSpPr>
          <p:cNvPr id="7" name="Espace réservé du contenu 3">
            <a:extLst>
              <a:ext uri="{FF2B5EF4-FFF2-40B4-BE49-F238E27FC236}">
                <a16:creationId xmlns:a16="http://schemas.microsoft.com/office/drawing/2014/main" id="{EC21ECBE-CF88-4FC5-8892-DC32DA2FEE33}"/>
              </a:ext>
            </a:extLst>
          </p:cNvPr>
          <p:cNvSpPr txBox="1">
            <a:spLocks/>
          </p:cNvSpPr>
          <p:nvPr/>
        </p:nvSpPr>
        <p:spPr>
          <a:xfrm>
            <a:off x="4664766" y="1838325"/>
            <a:ext cx="3850584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Char char="‒"/>
              <a:defRPr sz="1600" kern="120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fr-CA" sz="1800" b="1" dirty="0"/>
              <a:t>Extérieur</a:t>
            </a:r>
          </a:p>
          <a:p>
            <a:r>
              <a:rPr lang="fr-CA" dirty="0"/>
              <a:t>La surface est plus réaliste</a:t>
            </a:r>
          </a:p>
          <a:p>
            <a:r>
              <a:rPr lang="fr-CA" dirty="0"/>
              <a:t>Feedback du pilote</a:t>
            </a:r>
          </a:p>
          <a:p>
            <a:r>
              <a:rPr lang="fr-CA" dirty="0"/>
              <a:t>Intégration complète du véhicule</a:t>
            </a:r>
          </a:p>
          <a:p>
            <a:r>
              <a:rPr lang="fr-CA" dirty="0"/>
              <a:t>Nécessite potentiellement moins d’équipement</a:t>
            </a:r>
          </a:p>
        </p:txBody>
      </p:sp>
    </p:spTree>
    <p:extLst>
      <p:ext uri="{BB962C8B-B14F-4D97-AF65-F5344CB8AC3E}">
        <p14:creationId xmlns:p14="http://schemas.microsoft.com/office/powerpoint/2010/main" val="19713068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DE7AF84-8C96-4A29-B96D-508CC6B3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Comment lire un </a:t>
            </a:r>
            <a:r>
              <a:rPr lang="en-CA" dirty="0" err="1"/>
              <a:t>pneu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20E8679-5992-4DFA-B549-D668C5A132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38E67-F92A-4F88-BD4A-8E2614A54C5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057400" cy="365125"/>
          </a:xfrm>
        </p:spPr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D896CF-488C-424F-AD59-BB083E93D07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356350"/>
            <a:ext cx="2057400" cy="365125"/>
          </a:xfrm>
        </p:spPr>
        <p:txBody>
          <a:bodyPr/>
          <a:lstStyle/>
          <a:p>
            <a:fld id="{E8A09C54-94E0-4E64-84A0-5603019BC6C1}" type="slidenum">
              <a:rPr lang="fr-CA" smtClean="0"/>
              <a:t>22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10936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Grainage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Grainage (Température trop élevée à la surface)</a:t>
            </a:r>
          </a:p>
          <a:p>
            <a:r>
              <a:rPr lang="fr-CA" dirty="0"/>
              <a:t>Perte de traction car la contact patch n’est plus en contact mais le pneu roule sur les grains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713" y="2875055"/>
            <a:ext cx="3339313" cy="273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902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Cloques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« </a:t>
            </a:r>
            <a:r>
              <a:rPr lang="fr-CA" dirty="0" err="1"/>
              <a:t>Blistering</a:t>
            </a:r>
            <a:r>
              <a:rPr lang="fr-CA" dirty="0"/>
              <a:t> » est du quand la température est trop élevé à l’intérieur de la structure</a:t>
            </a:r>
          </a:p>
          <a:p>
            <a:r>
              <a:rPr lang="fr-CA" dirty="0"/>
              <a:t>Le « compound » se défait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527" y="2756485"/>
            <a:ext cx="4549632" cy="306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558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bon look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Pelure d’orange sans direction évidente</a:t>
            </a:r>
          </a:p>
        </p:txBody>
      </p:sp>
      <p:grpSp>
        <p:nvGrpSpPr>
          <p:cNvPr id="8" name="Groupe 7"/>
          <p:cNvGrpSpPr/>
          <p:nvPr/>
        </p:nvGrpSpPr>
        <p:grpSpPr>
          <a:xfrm>
            <a:off x="963964" y="2408278"/>
            <a:ext cx="7216071" cy="3186031"/>
            <a:chOff x="839043" y="2435222"/>
            <a:chExt cx="5412053" cy="2389523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043" y="2528038"/>
              <a:ext cx="2284482" cy="2104685"/>
            </a:xfrm>
            <a:prstGeom prst="rect">
              <a:avLst/>
            </a:prstGeom>
          </p:spPr>
        </p:pic>
        <p:pic>
          <p:nvPicPr>
            <p:cNvPr id="6" name="Imag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8769" y="2435222"/>
              <a:ext cx="1862327" cy="2290315"/>
            </a:xfrm>
            <a:prstGeom prst="rect">
              <a:avLst/>
            </a:prstGeom>
          </p:spPr>
        </p:pic>
        <p:sp>
          <p:nvSpPr>
            <p:cNvPr id="7" name="ZoneTexte 6"/>
            <p:cNvSpPr txBox="1"/>
            <p:nvPr/>
          </p:nvSpPr>
          <p:spPr>
            <a:xfrm>
              <a:off x="3333918" y="3339723"/>
              <a:ext cx="1074798" cy="14850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8400" baseline="30000" dirty="0"/>
                <a:t>+</a:t>
              </a:r>
              <a:endParaRPr lang="fr-CA" sz="5333" baseline="30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918832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3FA0C35-77F2-4BDB-ACEB-0A10B1D21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Exemple</a:t>
            </a:r>
            <a:r>
              <a:rPr lang="en-CA" dirty="0"/>
              <a:t> de </a:t>
            </a:r>
            <a:r>
              <a:rPr lang="en-CA" dirty="0" err="1"/>
              <a:t>L’Importance</a:t>
            </a:r>
            <a:r>
              <a:rPr lang="en-CA" dirty="0"/>
              <a:t> des </a:t>
            </a:r>
            <a:r>
              <a:rPr lang="en-CA" dirty="0" err="1"/>
              <a:t>pneus</a:t>
            </a:r>
            <a:r>
              <a:rPr lang="en-CA" dirty="0"/>
              <a:t> sur les </a:t>
            </a:r>
            <a:r>
              <a:rPr lang="en-CA" dirty="0" err="1"/>
              <a:t>autres</a:t>
            </a:r>
            <a:r>
              <a:rPr lang="en-CA" dirty="0"/>
              <a:t> sections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4C9FFB5-EDA1-4155-A074-FE3611AE77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43CB9-C9CD-4671-A474-04576A26BAD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057400" cy="365125"/>
          </a:xfrm>
        </p:spPr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37DBBD-0AA6-499F-8A58-0704B3AE69C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356350"/>
            <a:ext cx="2057400" cy="365125"/>
          </a:xfrm>
        </p:spPr>
        <p:txBody>
          <a:bodyPr/>
          <a:lstStyle/>
          <a:p>
            <a:fld id="{E8A09C54-94E0-4E64-84A0-5603019BC6C1}" type="slidenum">
              <a:rPr lang="fr-CA" smtClean="0"/>
              <a:t>26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81730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EE2004-7EAB-4247-88F7-E2DF52409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Design des </a:t>
            </a:r>
            <a:r>
              <a:rPr lang="en-CA" dirty="0" err="1"/>
              <a:t>composantes</a:t>
            </a:r>
            <a:r>
              <a:rPr lang="en-CA" dirty="0"/>
              <a:t> de la suspension et du chassis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7A1EAA8-3C0C-4C8C-B875-4C5713EC6D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545" y="2900203"/>
            <a:ext cx="3834227" cy="2063536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FB3AC84-D7D2-4C1B-A243-1E817E931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6134" y="3799449"/>
            <a:ext cx="1492250" cy="20417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CD8D3F-E97E-47AB-B699-04ED0A6F40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8944" y="3799448"/>
            <a:ext cx="1391261" cy="20417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CBE7D9-88EB-4567-AFBB-90732F6D4D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4913" y="1873108"/>
            <a:ext cx="2039662" cy="164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970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9CAA-B6DF-4112-878C-C8D4B5F4A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Effets</a:t>
            </a:r>
            <a:r>
              <a:rPr lang="en-CA" dirty="0"/>
              <a:t> sur le </a:t>
            </a:r>
            <a:r>
              <a:rPr lang="en-CA" dirty="0" err="1"/>
              <a:t>pilote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B10BF-A61A-4E15-913B-E15945A3A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A66270-80C7-4CC4-B865-6D2F7FD1B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28</a:t>
            </a:fld>
            <a:endParaRPr lang="fr-CA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3155AA-C411-4CFE-A2B8-8956EA814C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4668" y="2489977"/>
            <a:ext cx="4048125" cy="2838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8505B4-73A6-456F-91E7-9FEF6673E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559" y="2900794"/>
            <a:ext cx="2977480" cy="216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8752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89D9-747E-44E1-BF91-AB3FCBD4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Choix du </a:t>
            </a:r>
            <a:r>
              <a:rPr lang="en-CA" dirty="0" err="1"/>
              <a:t>moteur</a:t>
            </a:r>
            <a:r>
              <a:rPr lang="en-CA" dirty="0"/>
              <a:t> et de la </a:t>
            </a:r>
            <a:r>
              <a:rPr lang="en-CA" dirty="0" err="1"/>
              <a:t>boite</a:t>
            </a:r>
            <a:r>
              <a:rPr lang="en-CA" dirty="0"/>
              <a:t> de transmission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E2F1D-983B-4ABA-9C2E-72BC7F861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17DF4-610C-4BD6-8E69-7E273B35D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FA7C20-7D5F-41B1-BF0D-4D015DD84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29</a:t>
            </a:fld>
            <a:endParaRPr lang="fr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16901B-5626-4239-B1A2-5239339A3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175" y="1768639"/>
            <a:ext cx="5304390" cy="440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8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68E4340-E3AE-487C-A8F8-E7F73359D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LES FORCES SUR LES PNEUS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EB107F-98A2-4A5F-A292-F5446BF3C6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AA0C5-D826-455B-9300-6B1F09564605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057400" cy="365125"/>
          </a:xfrm>
        </p:spPr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2B606C-944B-4C96-A0F8-6B009FCCA4A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356350"/>
            <a:ext cx="2057400" cy="365125"/>
          </a:xfrm>
        </p:spPr>
        <p:txBody>
          <a:bodyPr/>
          <a:lstStyle/>
          <a:p>
            <a:fld id="{E8A09C54-94E0-4E64-84A0-5603019BC6C1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890298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D094D-543F-4851-805D-0F4E0FEFF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Ajustement</a:t>
            </a:r>
            <a:r>
              <a:rPr lang="en-CA" dirty="0"/>
              <a:t> de la suspension </a:t>
            </a:r>
            <a:r>
              <a:rPr lang="en-CA" dirty="0" err="1"/>
              <a:t>lors</a:t>
            </a:r>
            <a:r>
              <a:rPr lang="en-CA" dirty="0"/>
              <a:t> du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23C58-F6C2-40AC-8AF2-457B4C78B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Samedi le 17 </a:t>
            </a:r>
            <a:r>
              <a:rPr lang="en-CA" dirty="0" err="1"/>
              <a:t>septembre</a:t>
            </a:r>
            <a:r>
              <a:rPr lang="en-CA" dirty="0"/>
              <a:t>: </a:t>
            </a:r>
            <a:r>
              <a:rPr lang="en-CA" dirty="0" err="1"/>
              <a:t>essai</a:t>
            </a:r>
            <a:r>
              <a:rPr lang="en-CA" dirty="0"/>
              <a:t> d’un nouveau </a:t>
            </a:r>
            <a:r>
              <a:rPr lang="en-CA" dirty="0" err="1"/>
              <a:t>pneu</a:t>
            </a:r>
            <a:r>
              <a:rPr lang="en-CA" dirty="0"/>
              <a:t> (R25B)</a:t>
            </a:r>
          </a:p>
          <a:p>
            <a:r>
              <a:rPr lang="en-CA" dirty="0"/>
              <a:t>Une bonne </a:t>
            </a:r>
            <a:r>
              <a:rPr lang="en-CA" dirty="0" err="1"/>
              <a:t>connaissance</a:t>
            </a:r>
            <a:r>
              <a:rPr lang="en-CA" dirty="0"/>
              <a:t> de </a:t>
            </a:r>
            <a:r>
              <a:rPr lang="en-CA" dirty="0" err="1"/>
              <a:t>l’apparence</a:t>
            </a:r>
            <a:r>
              <a:rPr lang="en-CA" dirty="0"/>
              <a:t> du </a:t>
            </a:r>
            <a:r>
              <a:rPr lang="en-CA" dirty="0" err="1"/>
              <a:t>pneu</a:t>
            </a:r>
            <a:r>
              <a:rPr lang="en-CA" dirty="0"/>
              <a:t> </a:t>
            </a:r>
            <a:r>
              <a:rPr lang="en-CA" dirty="0" err="1"/>
              <a:t>permet</a:t>
            </a:r>
            <a:r>
              <a:rPr lang="en-CA" dirty="0"/>
              <a:t> </a:t>
            </a:r>
            <a:r>
              <a:rPr lang="en-CA" dirty="0" err="1"/>
              <a:t>d’adjuster</a:t>
            </a:r>
            <a:r>
              <a:rPr lang="en-CA" dirty="0"/>
              <a:t> la pression et le camber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DF1F2-E044-434A-B245-A011A79F8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3F146C-AFDC-4210-8652-7D3C957A3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9C54-94E0-4E64-84A0-5603019BC6C1}" type="slidenum">
              <a:rPr lang="fr-CA" smtClean="0"/>
              <a:t>30</a:t>
            </a:fld>
            <a:endParaRPr lang="fr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021C2E-41EA-431D-862F-D51E52F31C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98200" y="3013146"/>
            <a:ext cx="3464339" cy="259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453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dirty="0"/>
              <a:t>Le coefficient de friction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54" y="2726240"/>
            <a:ext cx="2997779" cy="2997779"/>
          </a:xfrm>
        </p:spPr>
      </p:pic>
      <p:cxnSp>
        <p:nvCxnSpPr>
          <p:cNvPr id="6" name="Connecteur droit avec flèche 5"/>
          <p:cNvCxnSpPr>
            <a:cxnSpLocks/>
          </p:cNvCxnSpPr>
          <p:nvPr/>
        </p:nvCxnSpPr>
        <p:spPr>
          <a:xfrm>
            <a:off x="2375335" y="1806129"/>
            <a:ext cx="0" cy="111130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/>
          <p:cNvSpPr txBox="1"/>
          <p:nvPr/>
        </p:nvSpPr>
        <p:spPr>
          <a:xfrm>
            <a:off x="2424294" y="1869340"/>
            <a:ext cx="1138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Force Verticale (</a:t>
            </a:r>
            <a:r>
              <a:rPr lang="fr-CA" dirty="0" err="1"/>
              <a:t>Fz</a:t>
            </a:r>
            <a:r>
              <a:rPr lang="fr-CA" dirty="0"/>
              <a:t>)</a:t>
            </a:r>
          </a:p>
        </p:txBody>
      </p:sp>
      <p:cxnSp>
        <p:nvCxnSpPr>
          <p:cNvPr id="9" name="Connecteur droit avec flèche 8"/>
          <p:cNvCxnSpPr>
            <a:cxnSpLocks/>
          </p:cNvCxnSpPr>
          <p:nvPr/>
        </p:nvCxnSpPr>
        <p:spPr>
          <a:xfrm flipH="1">
            <a:off x="1154981" y="5489737"/>
            <a:ext cx="817787" cy="62218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468244" y="5719144"/>
            <a:ext cx="29539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dirty="0"/>
              <a:t>Force longitudinale (Fx)</a:t>
            </a:r>
          </a:p>
        </p:txBody>
      </p:sp>
      <p:cxnSp>
        <p:nvCxnSpPr>
          <p:cNvPr id="13" name="Connecteur droit avec flèche 12"/>
          <p:cNvCxnSpPr>
            <a:cxnSpLocks/>
          </p:cNvCxnSpPr>
          <p:nvPr/>
        </p:nvCxnSpPr>
        <p:spPr>
          <a:xfrm>
            <a:off x="2981287" y="5344839"/>
            <a:ext cx="1572349" cy="9275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201145" y="4858101"/>
            <a:ext cx="24156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dirty="0"/>
              <a:t>Force latérale (Fy)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ZoneTexte 15"/>
              <p:cNvSpPr txBox="1"/>
              <p:nvPr/>
            </p:nvSpPr>
            <p:spPr>
              <a:xfrm>
                <a:off x="6293016" y="2516836"/>
                <a:ext cx="1666960" cy="751872"/>
              </a:xfrm>
              <a:prstGeom prst="rect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CA" sz="2400" i="1"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CA" sz="2400" i="1"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fr-CA" sz="2400" i="1"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fr-CA" sz="2400" i="1"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2400" i="1"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CA" sz="2400" i="1"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CA" sz="2400" i="1"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fr-CA" sz="2400" i="1"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CA" sz="2400" i="1"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CA" sz="2400" i="1"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fr-CA" sz="2400" i="1"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fr-CA" sz="2400" dirty="0"/>
              </a:p>
            </p:txBody>
          </p:sp>
        </mc:Choice>
        <mc:Fallback>
          <p:sp>
            <p:nvSpPr>
              <p:cNvPr id="16" name="ZoneTexte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3016" y="2516836"/>
                <a:ext cx="1666960" cy="75187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19050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ZoneTexte 16"/>
              <p:cNvSpPr txBox="1"/>
              <p:nvPr/>
            </p:nvSpPr>
            <p:spPr>
              <a:xfrm>
                <a:off x="6293016" y="3844160"/>
                <a:ext cx="1666960" cy="761940"/>
              </a:xfrm>
              <a:prstGeom prst="rect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CA" sz="2400" i="1"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CA" sz="2400" i="1"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fr-CA" sz="2400" i="1"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fr-CA" sz="2400" i="1"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2400" i="1"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CA" sz="2400" i="1"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CA" sz="2400" i="1"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fr-CA" sz="2400" i="1"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CA" sz="2400" i="1"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CA" sz="2400" i="1"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fr-CA" sz="2400" i="1"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fr-CA" sz="2400" dirty="0"/>
              </a:p>
            </p:txBody>
          </p:sp>
        </mc:Choice>
        <mc:Fallback>
          <p:sp>
            <p:nvSpPr>
              <p:cNvPr id="17" name="ZoneTexte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3016" y="3844160"/>
                <a:ext cx="1666960" cy="76194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19050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8951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Ellipse de friction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Tous les pneus ont des caractéristiques de friction différentes!</a:t>
            </a:r>
          </a:p>
          <a:p>
            <a:r>
              <a:rPr lang="fr-CA" dirty="0"/>
              <a:t>La moyenne des coefficients de friction des pneus autour du véhicule correspond à l’accélération en g du véhicule (sans aérodynamique)</a:t>
            </a:r>
          </a:p>
          <a:p>
            <a:endParaRPr lang="fr-CA" dirty="0"/>
          </a:p>
        </p:txBody>
      </p:sp>
      <p:pic>
        <p:nvPicPr>
          <p:cNvPr id="5" name="Image 33">
            <a:extLst>
              <a:ext uri="{FF2B5EF4-FFF2-40B4-BE49-F238E27FC236}">
                <a16:creationId xmlns:a16="http://schemas.microsoft.com/office/drawing/2014/main" id="{248C469B-1C9D-4809-A7EC-429D7192922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13173" y="2825653"/>
            <a:ext cx="2841538" cy="2834556"/>
          </a:xfrm>
          <a:prstGeom prst="rect">
            <a:avLst/>
          </a:prstGeom>
        </p:spPr>
      </p:pic>
      <p:grpSp>
        <p:nvGrpSpPr>
          <p:cNvPr id="7" name="Canvas 40">
            <a:extLst>
              <a:ext uri="{FF2B5EF4-FFF2-40B4-BE49-F238E27FC236}">
                <a16:creationId xmlns:a16="http://schemas.microsoft.com/office/drawing/2014/main" id="{F4BCB9D2-3CC3-49AA-9EF5-4139E2CAE335}"/>
              </a:ext>
            </a:extLst>
          </p:cNvPr>
          <p:cNvGrpSpPr/>
          <p:nvPr/>
        </p:nvGrpSpPr>
        <p:grpSpPr>
          <a:xfrm>
            <a:off x="4430370" y="2050417"/>
            <a:ext cx="6419063" cy="3653328"/>
            <a:chOff x="0" y="0"/>
            <a:chExt cx="4966335" cy="253760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8F3C556-4596-45E9-B373-68AE8E6380F6}"/>
                </a:ext>
              </a:extLst>
            </p:cNvPr>
            <p:cNvSpPr/>
            <p:nvPr/>
          </p:nvSpPr>
          <p:spPr>
            <a:xfrm>
              <a:off x="0" y="0"/>
              <a:ext cx="4966335" cy="2513330"/>
            </a:xfrm>
            <a:prstGeom prst="rect">
              <a:avLst/>
            </a:prstGeom>
          </p:spPr>
        </p:sp>
        <p:pic>
          <p:nvPicPr>
            <p:cNvPr id="10" name="Picture 9" descr="../../../../Desktop/Screen%20Shot%202017-02-27%20at%208.34.06%">
              <a:extLst>
                <a:ext uri="{FF2B5EF4-FFF2-40B4-BE49-F238E27FC236}">
                  <a16:creationId xmlns:a16="http://schemas.microsoft.com/office/drawing/2014/main" id="{88CA7B5F-9ED6-440B-A788-95D123CD65D3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35" y="716583"/>
              <a:ext cx="2270176" cy="144175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B6DAF90-602E-4D7B-ABB9-A2071FF2F60C}"/>
                </a:ext>
              </a:extLst>
            </p:cNvPr>
            <p:cNvCxnSpPr/>
            <p:nvPr/>
          </p:nvCxnSpPr>
          <p:spPr>
            <a:xfrm flipH="1" flipV="1">
              <a:off x="622935" y="1973883"/>
              <a:ext cx="342900" cy="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38636D2-AE28-4B62-AEB4-DB5BFF75B2FD}"/>
                </a:ext>
              </a:extLst>
            </p:cNvPr>
            <p:cNvCxnSpPr>
              <a:cxnSpLocks/>
            </p:cNvCxnSpPr>
            <p:nvPr/>
          </p:nvCxnSpPr>
          <p:spPr>
            <a:xfrm>
              <a:off x="632615" y="1973883"/>
              <a:ext cx="0" cy="3111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3C0DBD1-E855-4132-8F62-017A89573A75}"/>
                </a:ext>
              </a:extLst>
            </p:cNvPr>
            <p:cNvCxnSpPr>
              <a:cxnSpLocks/>
            </p:cNvCxnSpPr>
            <p:nvPr/>
          </p:nvCxnSpPr>
          <p:spPr>
            <a:xfrm>
              <a:off x="1774249" y="2002747"/>
              <a:ext cx="0" cy="3111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8AB8B909-8E82-4472-B580-2868323FE3AA}"/>
                </a:ext>
              </a:extLst>
            </p:cNvPr>
            <p:cNvCxnSpPr/>
            <p:nvPr/>
          </p:nvCxnSpPr>
          <p:spPr>
            <a:xfrm flipH="1">
              <a:off x="1774249" y="1973883"/>
              <a:ext cx="325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 Box 39">
              <a:extLst>
                <a:ext uri="{FF2B5EF4-FFF2-40B4-BE49-F238E27FC236}">
                  <a16:creationId xmlns:a16="http://schemas.microsoft.com/office/drawing/2014/main" id="{056926EA-01AA-40BF-B7C8-38A55E28A158}"/>
                </a:ext>
              </a:extLst>
            </p:cNvPr>
            <p:cNvSpPr txBox="1"/>
            <p:nvPr/>
          </p:nvSpPr>
          <p:spPr>
            <a:xfrm>
              <a:off x="509538" y="2309008"/>
              <a:ext cx="342900" cy="228600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fr-CA" sz="1100" dirty="0" err="1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Fz</a:t>
              </a:r>
              <a:endParaRPr lang="en-CA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 Box 39">
              <a:extLst>
                <a:ext uri="{FF2B5EF4-FFF2-40B4-BE49-F238E27FC236}">
                  <a16:creationId xmlns:a16="http://schemas.microsoft.com/office/drawing/2014/main" id="{6FDA7193-D097-4F2A-A6BE-1FEEA2F1E30A}"/>
                </a:ext>
              </a:extLst>
            </p:cNvPr>
            <p:cNvSpPr txBox="1"/>
            <p:nvPr/>
          </p:nvSpPr>
          <p:spPr>
            <a:xfrm>
              <a:off x="935149" y="1886669"/>
              <a:ext cx="579816" cy="342900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fr-CA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Fy=µ*</a:t>
              </a:r>
              <a:r>
                <a:rPr lang="fr-CA" sz="1100" dirty="0" err="1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Fz</a:t>
              </a:r>
              <a:endParaRPr lang="en-CA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6" name="Text Box 39">
            <a:extLst>
              <a:ext uri="{FF2B5EF4-FFF2-40B4-BE49-F238E27FC236}">
                <a16:creationId xmlns:a16="http://schemas.microsoft.com/office/drawing/2014/main" id="{1DE59F7F-3882-4412-8536-CD2748107779}"/>
              </a:ext>
            </a:extLst>
          </p:cNvPr>
          <p:cNvSpPr txBox="1"/>
          <p:nvPr/>
        </p:nvSpPr>
        <p:spPr>
          <a:xfrm>
            <a:off x="6712562" y="5373309"/>
            <a:ext cx="443203" cy="329109"/>
          </a:xfrm>
          <a:prstGeom prst="rect">
            <a:avLst/>
          </a:prstGeom>
          <a:solidFill>
            <a:schemeClr val="lt1"/>
          </a:solidFill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CA" sz="11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Fz</a:t>
            </a:r>
            <a:endParaRPr lang="en-CA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 Box 39">
            <a:extLst>
              <a:ext uri="{FF2B5EF4-FFF2-40B4-BE49-F238E27FC236}">
                <a16:creationId xmlns:a16="http://schemas.microsoft.com/office/drawing/2014/main" id="{E860D4DA-2C1D-47DD-A299-595C9D33D1B0}"/>
              </a:ext>
            </a:extLst>
          </p:cNvPr>
          <p:cNvSpPr txBox="1"/>
          <p:nvPr/>
        </p:nvSpPr>
        <p:spPr>
          <a:xfrm>
            <a:off x="7242559" y="4755285"/>
            <a:ext cx="749421" cy="493664"/>
          </a:xfrm>
          <a:prstGeom prst="rect">
            <a:avLst/>
          </a:prstGeom>
          <a:solidFill>
            <a:schemeClr val="lt1"/>
          </a:solidFill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CA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Fy=µ*</a:t>
            </a:r>
            <a:r>
              <a:rPr lang="fr-CA" sz="11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Fz</a:t>
            </a:r>
            <a:endParaRPr lang="en-CA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591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Forces sur les pneus (les plus utiles)</a:t>
            </a:r>
          </a:p>
        </p:txBody>
      </p:sp>
      <p:grpSp>
        <p:nvGrpSpPr>
          <p:cNvPr id="5" name="Canvas 40">
            <a:extLst>
              <a:ext uri="{FF2B5EF4-FFF2-40B4-BE49-F238E27FC236}">
                <a16:creationId xmlns:a16="http://schemas.microsoft.com/office/drawing/2014/main" id="{CB0BCDBB-21B0-4BF6-8F83-61A215E80BF7}"/>
              </a:ext>
            </a:extLst>
          </p:cNvPr>
          <p:cNvGrpSpPr/>
          <p:nvPr/>
        </p:nvGrpSpPr>
        <p:grpSpPr>
          <a:xfrm>
            <a:off x="1431234" y="2066316"/>
            <a:ext cx="6419063" cy="3618865"/>
            <a:chOff x="0" y="0"/>
            <a:chExt cx="4966335" cy="251367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C815A2-0B28-4B03-B232-7D6D89909EA3}"/>
                </a:ext>
              </a:extLst>
            </p:cNvPr>
            <p:cNvSpPr/>
            <p:nvPr/>
          </p:nvSpPr>
          <p:spPr>
            <a:xfrm>
              <a:off x="0" y="0"/>
              <a:ext cx="4966335" cy="2513330"/>
            </a:xfrm>
            <a:prstGeom prst="rect">
              <a:avLst/>
            </a:prstGeom>
          </p:spPr>
        </p:sp>
        <p:pic>
          <p:nvPicPr>
            <p:cNvPr id="7" name="Picture 6" descr="../../../../Desktop/Screen%20Shot%202017-02-27%20at%208.34.24%">
              <a:extLst>
                <a:ext uri="{FF2B5EF4-FFF2-40B4-BE49-F238E27FC236}">
                  <a16:creationId xmlns:a16="http://schemas.microsoft.com/office/drawing/2014/main" id="{1C64AA9F-5EB5-4334-B5B7-2AF024399047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94535" y="602283"/>
              <a:ext cx="2957535" cy="18799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Picture 7" descr="../../../../Desktop/Screen%20Shot%202017-02-27%20at%208.34.06%">
              <a:extLst>
                <a:ext uri="{FF2B5EF4-FFF2-40B4-BE49-F238E27FC236}">
                  <a16:creationId xmlns:a16="http://schemas.microsoft.com/office/drawing/2014/main" id="{1EF7D10C-5A03-45DE-8C70-8D1FC27ADFF7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35" y="716583"/>
              <a:ext cx="2270176" cy="144175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EEDFECB-9E9F-43B8-8A6F-6A3C7AA9834A}"/>
                </a:ext>
              </a:extLst>
            </p:cNvPr>
            <p:cNvCxnSpPr/>
            <p:nvPr/>
          </p:nvCxnSpPr>
          <p:spPr>
            <a:xfrm flipH="1" flipV="1">
              <a:off x="622935" y="1973883"/>
              <a:ext cx="342900" cy="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00CCFBF-5477-47BC-8B1B-272788313DA5}"/>
                </a:ext>
              </a:extLst>
            </p:cNvPr>
            <p:cNvCxnSpPr/>
            <p:nvPr/>
          </p:nvCxnSpPr>
          <p:spPr>
            <a:xfrm flipV="1">
              <a:off x="622935" y="1973883"/>
              <a:ext cx="0" cy="3429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77AF6B7-56E2-47D3-BBE0-4F7E4D27E511}"/>
                </a:ext>
              </a:extLst>
            </p:cNvPr>
            <p:cNvCxnSpPr/>
            <p:nvPr/>
          </p:nvCxnSpPr>
          <p:spPr>
            <a:xfrm flipV="1">
              <a:off x="3937635" y="1973883"/>
              <a:ext cx="0" cy="3429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9E49EB5-D374-4FA3-BAD5-DA2F63E5CE7A}"/>
                </a:ext>
              </a:extLst>
            </p:cNvPr>
            <p:cNvCxnSpPr/>
            <p:nvPr/>
          </p:nvCxnSpPr>
          <p:spPr>
            <a:xfrm flipH="1">
              <a:off x="3954735" y="1973883"/>
              <a:ext cx="325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ext Box 39">
              <a:extLst>
                <a:ext uri="{FF2B5EF4-FFF2-40B4-BE49-F238E27FC236}">
                  <a16:creationId xmlns:a16="http://schemas.microsoft.com/office/drawing/2014/main" id="{A9A07652-965B-4738-810E-E975F116B496}"/>
                </a:ext>
              </a:extLst>
            </p:cNvPr>
            <p:cNvSpPr txBox="1"/>
            <p:nvPr/>
          </p:nvSpPr>
          <p:spPr>
            <a:xfrm>
              <a:off x="508635" y="2285070"/>
              <a:ext cx="342900" cy="228600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fr-CA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Fz</a:t>
              </a:r>
              <a:endParaRPr lang="en-CA"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 Box 39">
              <a:extLst>
                <a:ext uri="{FF2B5EF4-FFF2-40B4-BE49-F238E27FC236}">
                  <a16:creationId xmlns:a16="http://schemas.microsoft.com/office/drawing/2014/main" id="{1A01B10B-8351-4470-B6F3-3FF9E927FF4D}"/>
                </a:ext>
              </a:extLst>
            </p:cNvPr>
            <p:cNvSpPr txBox="1"/>
            <p:nvPr/>
          </p:nvSpPr>
          <p:spPr>
            <a:xfrm>
              <a:off x="4280535" y="1859583"/>
              <a:ext cx="342900" cy="228600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fr-CA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Fx</a:t>
              </a:r>
              <a:endParaRPr lang="en-CA"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 Box 39">
              <a:extLst>
                <a:ext uri="{FF2B5EF4-FFF2-40B4-BE49-F238E27FC236}">
                  <a16:creationId xmlns:a16="http://schemas.microsoft.com/office/drawing/2014/main" id="{8FD4257E-6FF6-41ED-8B9B-76869DAE2586}"/>
                </a:ext>
              </a:extLst>
            </p:cNvPr>
            <p:cNvSpPr txBox="1"/>
            <p:nvPr/>
          </p:nvSpPr>
          <p:spPr>
            <a:xfrm>
              <a:off x="3823335" y="2285070"/>
              <a:ext cx="342900" cy="228600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fr-CA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Fz</a:t>
              </a:r>
              <a:endParaRPr lang="en-CA"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ext Box 39">
              <a:extLst>
                <a:ext uri="{FF2B5EF4-FFF2-40B4-BE49-F238E27FC236}">
                  <a16:creationId xmlns:a16="http://schemas.microsoft.com/office/drawing/2014/main" id="{794B7F8E-05FB-498C-BFFE-23F7A2A7C4E9}"/>
                </a:ext>
              </a:extLst>
            </p:cNvPr>
            <p:cNvSpPr txBox="1"/>
            <p:nvPr/>
          </p:nvSpPr>
          <p:spPr>
            <a:xfrm>
              <a:off x="965835" y="1859583"/>
              <a:ext cx="342900" cy="342900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fr-CA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Fy</a:t>
              </a:r>
              <a:endParaRPr lang="en-CA"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7" name="Picture 16" descr="../../../../Desktop/Screen%20Shot%202017-04-15%20at%201.05.36%">
              <a:extLst>
                <a:ext uri="{FF2B5EF4-FFF2-40B4-BE49-F238E27FC236}">
                  <a16:creationId xmlns:a16="http://schemas.microsoft.com/office/drawing/2014/main" id="{025BEC55-C2CF-4FE6-B28A-510FA4B81C14}"/>
                </a:ext>
              </a:extLst>
            </p:cNvPr>
            <p:cNvPicPr/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51735" y="231141"/>
              <a:ext cx="2171700" cy="69268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" name="Curved Down Arrow 17">
              <a:extLst>
                <a:ext uri="{FF2B5EF4-FFF2-40B4-BE49-F238E27FC236}">
                  <a16:creationId xmlns:a16="http://schemas.microsoft.com/office/drawing/2014/main" id="{E6D8518F-7A8D-4B92-91B5-B18947FAB4FB}"/>
                </a:ext>
              </a:extLst>
            </p:cNvPr>
            <p:cNvSpPr/>
            <p:nvPr/>
          </p:nvSpPr>
          <p:spPr>
            <a:xfrm flipH="1" flipV="1">
              <a:off x="3823335" y="688246"/>
              <a:ext cx="228600" cy="114393"/>
            </a:xfrm>
            <a:prstGeom prst="curved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CA"/>
            </a:p>
          </p:txBody>
        </p:sp>
        <p:sp>
          <p:nvSpPr>
            <p:cNvPr id="19" name="Text Box 39">
              <a:extLst>
                <a:ext uri="{FF2B5EF4-FFF2-40B4-BE49-F238E27FC236}">
                  <a16:creationId xmlns:a16="http://schemas.microsoft.com/office/drawing/2014/main" id="{9577504B-2039-4A23-AC41-418C741491A4}"/>
                </a:ext>
              </a:extLst>
            </p:cNvPr>
            <p:cNvSpPr txBox="1"/>
            <p:nvPr/>
          </p:nvSpPr>
          <p:spPr>
            <a:xfrm>
              <a:off x="3723300" y="751452"/>
              <a:ext cx="442935" cy="279788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fr-CA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Mz</a:t>
              </a:r>
              <a:endParaRPr lang="en-CA"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6735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Moments sur les pneus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2405637" y="542455"/>
            <a:ext cx="4332726" cy="693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137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forces et les moments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Toutes les forces et les moments provenant du pneus sont fonctions de:</a:t>
            </a:r>
          </a:p>
          <a:p>
            <a:pPr lvl="1"/>
            <a:r>
              <a:rPr lang="fr-CA" dirty="0"/>
              <a:t>La surface (Ex: Piste de drag vs circuit humide vs Baja)</a:t>
            </a:r>
          </a:p>
          <a:p>
            <a:pPr lvl="1"/>
            <a:r>
              <a:rPr lang="fr-CA" dirty="0"/>
              <a:t>La construction du pneu (Ex: </a:t>
            </a:r>
            <a:r>
              <a:rPr lang="fr-CA" dirty="0" err="1"/>
              <a:t>Sidewalls</a:t>
            </a:r>
            <a:r>
              <a:rPr lang="fr-CA" dirty="0"/>
              <a:t>, asymétriques </a:t>
            </a:r>
            <a:r>
              <a:rPr lang="fr-CA" dirty="0" err="1"/>
              <a:t>etc</a:t>
            </a:r>
            <a:r>
              <a:rPr lang="fr-CA" dirty="0"/>
              <a:t>)</a:t>
            </a:r>
          </a:p>
          <a:p>
            <a:pPr lvl="1"/>
            <a:r>
              <a:rPr lang="fr-CA" dirty="0"/>
              <a:t>La chimie de la composition du pneu (Ex: Hiver vs été)</a:t>
            </a:r>
          </a:p>
        </p:txBody>
      </p:sp>
    </p:spTree>
    <p:extLst>
      <p:ext uri="{BB962C8B-B14F-4D97-AF65-F5344CB8AC3E}">
        <p14:creationId xmlns:p14="http://schemas.microsoft.com/office/powerpoint/2010/main" val="1984881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4C16302-0ABF-4884-A8C8-BAB1CE809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LES PARAMÈTRES QUI AFFECTENT LES FORCES DU PNEU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FF1DFE4-923D-4A09-AAC6-18528BFAA3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ADAC8-56BE-4B41-B954-B5B0032F9EB1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057400" cy="365125"/>
          </a:xfrm>
        </p:spPr>
        <p:txBody>
          <a:bodyPr/>
          <a:lstStyle/>
          <a:p>
            <a:fld id="{B7C17FD9-89DC-4F8E-AE31-C68F030F8B91}" type="datetime1">
              <a:rPr lang="fr-CA" smtClean="0"/>
              <a:t>2017-09-21</a:t>
            </a:fld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97D15B-23E7-4BE7-9227-A61AFB77C5E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356350"/>
            <a:ext cx="2057400" cy="365125"/>
          </a:xfrm>
        </p:spPr>
        <p:txBody>
          <a:bodyPr/>
          <a:lstStyle/>
          <a:p>
            <a:fld id="{E8A09C54-94E0-4E64-84A0-5603019BC6C1}" type="slidenum">
              <a:rPr lang="fr-CA" smtClean="0"/>
              <a:t>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581298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C00000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SAE Polymtl Template_20170911" id="{81AF7D35-ABEB-A84A-80AA-A850AAE17EE2}" vid="{0B9968E0-DD8C-2140-87AD-2DB1CB1B5D06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7617</TotalTime>
  <Words>718</Words>
  <Application>Microsoft Office PowerPoint</Application>
  <PresentationFormat>On-screen Show (4:3)</PresentationFormat>
  <Paragraphs>141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Tahoma</vt:lpstr>
      <vt:lpstr>Times New Roman</vt:lpstr>
      <vt:lpstr>Thème Office</vt:lpstr>
      <vt:lpstr>The more you know #2</vt:lpstr>
      <vt:lpstr>But de la présentation</vt:lpstr>
      <vt:lpstr>LES FORCES SUR LES PNEUS</vt:lpstr>
      <vt:lpstr>Le coefficient de friction</vt:lpstr>
      <vt:lpstr>Ellipse de friction</vt:lpstr>
      <vt:lpstr>Forces sur les pneus (les plus utiles)</vt:lpstr>
      <vt:lpstr>Moments sur les pneus</vt:lpstr>
      <vt:lpstr>Les forces et les moments</vt:lpstr>
      <vt:lpstr>LES PARAMÈTRES QUI AFFECTENT LES FORCES DU PNEU</vt:lpstr>
      <vt:lpstr>Force verticale – Tire Sensitivity</vt:lpstr>
      <vt:lpstr>Slip angle</vt:lpstr>
      <vt:lpstr>Slip angle - Exemple</vt:lpstr>
      <vt:lpstr>Force latérale vs slip angle</vt:lpstr>
      <vt:lpstr>Aligning torque vs Slip angle</vt:lpstr>
      <vt:lpstr>Slip ratio</vt:lpstr>
      <vt:lpstr>Angle d’inclinaison - camber</vt:lpstr>
      <vt:lpstr>Autres paramètres qui influencent le comportement d’un pneu</vt:lpstr>
      <vt:lpstr>Comment Caractériser un PNEU</vt:lpstr>
      <vt:lpstr>Le Tire Test Consortium est un </vt:lpstr>
      <vt:lpstr>Test des pneus à l’extérieur</vt:lpstr>
      <vt:lpstr>Avantages de chacun</vt:lpstr>
      <vt:lpstr>Comment lire un pneu</vt:lpstr>
      <vt:lpstr>Grainage</vt:lpstr>
      <vt:lpstr>Cloques</vt:lpstr>
      <vt:lpstr>Le bon look</vt:lpstr>
      <vt:lpstr>Exemple de L’Importance des pneus sur les autres sections</vt:lpstr>
      <vt:lpstr>Design des composantes de la suspension et du chassis</vt:lpstr>
      <vt:lpstr>Effets sur le pilote</vt:lpstr>
      <vt:lpstr>Choix du moteur et de la boite de transmission</vt:lpstr>
      <vt:lpstr>Ajustement de la suspension lors du testing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Samuel Dion</dc:creator>
  <cp:lastModifiedBy>Victor</cp:lastModifiedBy>
  <cp:revision>170</cp:revision>
  <dcterms:created xsi:type="dcterms:W3CDTF">2016-05-22T22:16:48Z</dcterms:created>
  <dcterms:modified xsi:type="dcterms:W3CDTF">2017-09-21T17:47:51Z</dcterms:modified>
</cp:coreProperties>
</file>

<file path=docProps/thumbnail.jpeg>
</file>